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9" r:id="rId6"/>
    <p:sldId id="270" r:id="rId7"/>
    <p:sldId id="259" r:id="rId8"/>
    <p:sldId id="275" r:id="rId9"/>
    <p:sldId id="260" r:id="rId10"/>
    <p:sldId id="271" r:id="rId11"/>
    <p:sldId id="262" r:id="rId12"/>
    <p:sldId id="263" r:id="rId13"/>
    <p:sldId id="272" r:id="rId14"/>
    <p:sldId id="264" r:id="rId15"/>
    <p:sldId id="273" r:id="rId16"/>
    <p:sldId id="274" r:id="rId17"/>
    <p:sldId id="268" r:id="rId18"/>
    <p:sldId id="265" r:id="rId19"/>
    <p:sldId id="276" r:id="rId20"/>
    <p:sldId id="266" r:id="rId21"/>
    <p:sldId id="277" r:id="rId22"/>
    <p:sldId id="26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D615-589C-47EE-A938-9BB90EDAC00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E78-5D90-4506-856B-255B7BFC8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D615-589C-47EE-A938-9BB90EDAC00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E78-5D90-4506-856B-255B7BFC8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D615-589C-47EE-A938-9BB90EDAC00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E78-5D90-4506-856B-255B7BFC8A0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D615-589C-47EE-A938-9BB90EDAC00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E78-5D90-4506-856B-255B7BFC8A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D615-589C-47EE-A938-9BB90EDAC00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E78-5D90-4506-856B-255B7BFC8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D615-589C-47EE-A938-9BB90EDAC00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E78-5D90-4506-856B-255B7BFC8A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D615-589C-47EE-A938-9BB90EDAC00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E78-5D90-4506-856B-255B7BFC8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D615-589C-47EE-A938-9BB90EDAC00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E78-5D90-4506-856B-255B7BFC8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D615-589C-47EE-A938-9BB90EDAC00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E78-5D90-4506-856B-255B7BFC8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D615-589C-47EE-A938-9BB90EDAC00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E78-5D90-4506-856B-255B7BFC8A0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D615-589C-47EE-A938-9BB90EDAC00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E78-5D90-4506-856B-255B7BFC8A0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ADCD615-589C-47EE-A938-9BB90EDAC00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957CE78-5D90-4506-856B-255B7BFC8A0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8.3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Slope Fields;  Euler’s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3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675466"/>
                <a:ext cx="8534399" cy="380153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In order to find the slope of each segment, use the given equation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you found using the information on the previous slide and your algebra one slope formula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which becomes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when you are making repeated calculations.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= 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= </m:t>
                    </m:r>
                  </m:oMath>
                </a14:m>
                <a:r>
                  <a:rPr lang="en-US" dirty="0"/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*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		multiply both sides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+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)*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to both sides</a:t>
                </a:r>
              </a:p>
              <a:p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This is the heart of Euler’s Method: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 +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92D050"/>
                    </a:solidFill>
                  </a:rPr>
                  <a:t>NOTE:  it is basically point-slope form of a line with modifications</a:t>
                </a:r>
                <a:endParaRPr lang="en-US" dirty="0">
                  <a:solidFill>
                    <a:srgbClr val="92D050"/>
                  </a:solidFill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675466"/>
                <a:ext cx="8534399" cy="3801533"/>
              </a:xfrm>
              <a:blipFill rotWithShape="1">
                <a:blip r:embed="rId2"/>
                <a:stretch>
                  <a:fillRect l="-1001" t="-1605" r="-1644" b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3581400" cy="1752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Euler’s Method </a:t>
            </a:r>
            <a:r>
              <a:rPr lang="en-US" sz="3200" dirty="0" err="1" smtClean="0">
                <a:solidFill>
                  <a:schemeClr val="tx2"/>
                </a:solidFill>
              </a:rPr>
              <a:t>con’t</a:t>
            </a:r>
            <a:r>
              <a:rPr lang="en-US" sz="3200" dirty="0" smtClean="0">
                <a:solidFill>
                  <a:schemeClr val="tx2"/>
                </a:solidFill>
              </a:rPr>
              <a:t> Using a Simpler Graph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7703"/>
            <a:ext cx="2678988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760" y="227702"/>
            <a:ext cx="2757007" cy="198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6038960" y="1301740"/>
            <a:ext cx="3048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Formal Description of Euler’s Method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543800" cy="515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4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r>
              <a:rPr lang="en-US" dirty="0"/>
              <a:t>:  </a:t>
            </a:r>
            <a:r>
              <a:rPr lang="en-US" sz="2700" dirty="0">
                <a:solidFill>
                  <a:schemeClr val="tx2"/>
                </a:solidFill>
              </a:rPr>
              <a:t>Use Euler’s Method with a step size of 0.1 to make a table to approximate values of the solution of the initial-value problem y’ = y-x , y(0) = 2 over the interval [0,1].</a:t>
            </a:r>
            <a:br>
              <a:rPr lang="en-US" sz="2700" dirty="0">
                <a:solidFill>
                  <a:schemeClr val="tx2"/>
                </a:solidFill>
              </a:rPr>
            </a:br>
            <a:endParaRPr lang="en-US" sz="2700" dirty="0">
              <a:solidFill>
                <a:schemeClr val="tx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7814733" cy="34506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915400" cy="536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45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If you look at the derivative in the previous example which was y’ = y-x, you will find 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you cannot separate the variables</a:t>
                </a:r>
                <a:r>
                  <a:rPr lang="en-US" dirty="0" smtClean="0"/>
                  <a:t> like we did in section 8.2.</a:t>
                </a:r>
              </a:p>
              <a:p>
                <a:pPr marL="301943" lvl="1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marL="301943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</a:rPr>
                          <m:t> 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𝑑𝑥</m:t>
                    </m:r>
                  </m:oMath>
                </a14:m>
                <a:r>
                  <a:rPr lang="en-US" dirty="0" smtClean="0"/>
                  <a:t>		multiply by dx</a:t>
                </a:r>
              </a:p>
              <a:p>
                <a:pPr marL="301943" lvl="1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𝑑𝑥</m:t>
                    </m:r>
                    <m:r>
                      <a:rPr lang="en-US" b="0" i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xdx</m:t>
                    </m:r>
                  </m:oMath>
                </a14:m>
                <a:r>
                  <a:rPr lang="en-US" dirty="0" smtClean="0"/>
                  <a:t>		distribute</a:t>
                </a:r>
              </a:p>
              <a:p>
                <a:pPr marL="301943" lvl="1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𝑑𝑦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𝑦𝑑𝑥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xdx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subtract </a:t>
                </a:r>
                <a:r>
                  <a:rPr lang="en-US" dirty="0" err="1" smtClean="0"/>
                  <a:t>ydx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That is why we made the table in the previous example.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5" t="-1943" b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Euler’s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of </a:t>
            </a:r>
            <a:r>
              <a:rPr lang="en-US" smtClean="0"/>
              <a:t>Euler’s Method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determining how far the Euler approximation is compared to the exact solution, it is helpful to remember that the error is proportional to the step size.</a:t>
            </a:r>
          </a:p>
          <a:p>
            <a:r>
              <a:rPr lang="en-US" dirty="0" smtClean="0"/>
              <a:t>Therefore, </a:t>
            </a:r>
            <a:r>
              <a:rPr lang="en-US" dirty="0" smtClean="0">
                <a:solidFill>
                  <a:srgbClr val="FF0000"/>
                </a:solidFill>
              </a:rPr>
              <a:t>the smaller the step size used, the greater the accuracy in the Euler approximation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Also, the absolute error tends to increase as x moves away from x</a:t>
            </a:r>
            <a:r>
              <a:rPr lang="en-US" baseline="-25000" dirty="0" smtClean="0"/>
              <a:t>0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Absolute Error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𝑒𝑥𝑎𝑐𝑡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𝑣𝑎𝑙𝑢𝑒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𝑎𝑝𝑝𝑟𝑜𝑥𝑖𝑚𝑎𝑡𝑖𝑜𝑛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Percentage Error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𝑒𝑥𝑎𝑐𝑡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𝑣𝑎𝑙𝑢𝑒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−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𝑎𝑝𝑝𝑟𝑜𝑥𝑖𝑚𝑎𝑡𝑖𝑜𝑛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𝑒𝑥𝑎𝑐𝑡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𝑣𝑎𝑙𝑢𝑒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* 100%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5" t="-1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Absolute Error and Percentage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45108"/>
            <a:ext cx="7408333" cy="2353733"/>
          </a:xfrm>
        </p:spPr>
        <p:txBody>
          <a:bodyPr/>
          <a:lstStyle/>
          <a:p>
            <a:pPr marL="274320" lvl="1"/>
            <a:r>
              <a:rPr lang="en-US" dirty="0" smtClean="0"/>
              <a:t>The exact solution to the initial-value problem in Example 1 is </a:t>
            </a:r>
            <a:r>
              <a:rPr lang="en-US" dirty="0">
                <a:solidFill>
                  <a:srgbClr val="FF0000"/>
                </a:solidFill>
              </a:rPr>
              <a:t>y = x + 1 +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.</a:t>
            </a:r>
          </a:p>
          <a:p>
            <a:pPr marL="274320" lvl="1"/>
            <a:r>
              <a:rPr lang="en-US" dirty="0" smtClean="0"/>
              <a:t>If you are not sure why, look back at the “General Solution” slide and substitute the initial condition y(0)=2.</a:t>
            </a:r>
          </a:p>
          <a:p>
            <a:pPr marL="274320" lvl="1"/>
            <a:r>
              <a:rPr lang="en-US" dirty="0" smtClean="0"/>
              <a:t>Resulting table of </a:t>
            </a:r>
          </a:p>
          <a:p>
            <a:pPr marL="0" lvl="1" indent="0">
              <a:buNone/>
            </a:pPr>
            <a:r>
              <a:rPr lang="en-US" dirty="0" smtClean="0"/>
              <a:t>     solutions and errors: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Euler Approximation Error Example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03043"/>
            <a:ext cx="5783132" cy="375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9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slides are for use in class to go over some of the exercises.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307" y="2674938"/>
            <a:ext cx="341732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3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#3 All in One Graph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07" y="2933883"/>
            <a:ext cx="3809524" cy="293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2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Calculus,10/E</a:t>
            </a:r>
            <a:r>
              <a:rPr lang="en-US" dirty="0" smtClean="0"/>
              <a:t> by Howard Anton, Irl Bivens, and Stephen Davis</a:t>
            </a:r>
            <a:br>
              <a:rPr lang="en-US" dirty="0" smtClean="0"/>
            </a:br>
            <a:r>
              <a:rPr lang="en-US" dirty="0" smtClean="0"/>
              <a:t>Copyright © 2009 by John Wiley &amp; Sons, Inc.  All rights reserved.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graphics are attributed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4015292" cy="233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18621"/>
            <a:ext cx="21145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4" y="4086225"/>
            <a:ext cx="19812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4114800"/>
            <a:ext cx="42005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2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#6 Matching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46428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6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#17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83" y="2674938"/>
            <a:ext cx="347097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9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#17b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" y="2667000"/>
            <a:ext cx="8738795" cy="64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632200"/>
            <a:ext cx="76993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38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320832"/>
            <a:ext cx="6096000" cy="41540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mom’s birthday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6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section we will deal with </a:t>
            </a:r>
            <a:r>
              <a:rPr lang="en-US" dirty="0" smtClean="0">
                <a:solidFill>
                  <a:srgbClr val="FF0000"/>
                </a:solidFill>
              </a:rPr>
              <a:t>more slope fields</a:t>
            </a:r>
            <a:r>
              <a:rPr lang="en-US" dirty="0" smtClean="0"/>
              <a:t>, including those with </a:t>
            </a:r>
            <a:r>
              <a:rPr lang="en-US" dirty="0" smtClean="0">
                <a:solidFill>
                  <a:srgbClr val="FF0000"/>
                </a:solidFill>
              </a:rPr>
              <a:t>two variables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will also examine a method for </a:t>
            </a:r>
            <a:r>
              <a:rPr lang="en-US" dirty="0" smtClean="0">
                <a:solidFill>
                  <a:srgbClr val="FF0000"/>
                </a:solidFill>
              </a:rPr>
              <a:t>approximating solutions of first-order equations numerically </a:t>
            </a:r>
            <a:r>
              <a:rPr lang="en-US" dirty="0" smtClean="0"/>
              <a:t>that can be used when differential equations cannot be solved exactly.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2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NOTE:  For this section, we will use first-order differential equations with the derivative by itself on one side of the equation to make things easier.</a:t>
            </a:r>
          </a:p>
          <a:p>
            <a:r>
              <a:rPr lang="en-US" dirty="0" smtClean="0"/>
              <a:t>In Section 5.2, we dealt with slope field problems that contained one variable and were in the form y’ = f(x).</a:t>
            </a:r>
          </a:p>
          <a:p>
            <a:r>
              <a:rPr lang="en-US" dirty="0" smtClean="0"/>
              <a:t>We will continue some work with those, and will begin slope field problems that contain two variables: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y’ = f(</a:t>
            </a:r>
            <a:r>
              <a:rPr lang="en-US" dirty="0" err="1" smtClean="0">
                <a:solidFill>
                  <a:srgbClr val="FF0000"/>
                </a:solidFill>
              </a:rPr>
              <a:t>x,y</a:t>
            </a:r>
            <a:r>
              <a:rPr lang="en-US" dirty="0" smtClean="0">
                <a:solidFill>
                  <a:srgbClr val="FF0000"/>
                </a:solidFill>
              </a:rPr>
              <a:t>)		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y’ = f(</a:t>
            </a:r>
            <a:r>
              <a:rPr lang="en-US" dirty="0" err="1" smtClean="0">
                <a:solidFill>
                  <a:srgbClr val="FF0000"/>
                </a:solidFill>
              </a:rPr>
              <a:t>t,y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if time is one of the variables.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Two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41063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smtClean="0"/>
              <a:t>same principles </a:t>
            </a:r>
            <a:r>
              <a:rPr lang="en-US" dirty="0" smtClean="0"/>
              <a:t>we used with slope fields involving one variable in section 5.2 apply to slope fields involving two variables.</a:t>
            </a:r>
          </a:p>
          <a:p>
            <a:r>
              <a:rPr lang="en-US" dirty="0" smtClean="0"/>
              <a:t>A geometric description of the set of integral curves can be obtained by: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choosing rectangular points (</a:t>
            </a:r>
            <a:r>
              <a:rPr lang="en-US" dirty="0" err="1" smtClean="0">
                <a:solidFill>
                  <a:srgbClr val="FF0000"/>
                </a:solidFill>
              </a:rPr>
              <a:t>x,y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calculating the slopes </a:t>
            </a:r>
            <a:r>
              <a:rPr lang="en-US" dirty="0" smtClean="0"/>
              <a:t>of the tangent lines to the integral curves at the grid-points</a:t>
            </a:r>
            <a:endParaRPr lang="en-US" dirty="0"/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drawing small segments </a:t>
            </a:r>
            <a:r>
              <a:rPr lang="en-US" dirty="0" smtClean="0"/>
              <a:t>of those tangent lines through the chosen points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resulting picture is a slope field.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Slope Fields Involving Two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 Slope Field </a:t>
            </a:r>
            <a:r>
              <a:rPr lang="en-US" dirty="0"/>
              <a:t>Involving Two Variables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981200"/>
            <a:ext cx="4194047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Sketch the slope field for </a:t>
            </a:r>
          </a:p>
          <a:p>
            <a:pPr marL="0" indent="0">
              <a:buNone/>
            </a:pPr>
            <a:r>
              <a:rPr lang="en-US" dirty="0" smtClean="0"/>
              <a:t>y’ = y-x at the 49 grid-points (</a:t>
            </a:r>
            <a:r>
              <a:rPr lang="en-US" dirty="0" err="1" smtClean="0"/>
              <a:t>x,y</a:t>
            </a:r>
            <a:r>
              <a:rPr lang="en-US" dirty="0" smtClean="0"/>
              <a:t>) where x = -3, -2, …, 3 and y </a:t>
            </a:r>
            <a:r>
              <a:rPr lang="en-US" dirty="0"/>
              <a:t>= -3, -2, …, 3 </a:t>
            </a:r>
            <a:r>
              <a:rPr lang="en-US" dirty="0" smtClean="0"/>
              <a:t>.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choosing rectangular points (</a:t>
            </a:r>
            <a:r>
              <a:rPr lang="en-US" dirty="0" err="1">
                <a:solidFill>
                  <a:srgbClr val="FF0000"/>
                </a:solidFill>
              </a:rPr>
              <a:t>x,y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:  given</a:t>
            </a:r>
            <a:endParaRPr lang="en-US" dirty="0">
              <a:solidFill>
                <a:srgbClr val="FF0000"/>
              </a:solidFill>
            </a:endParaRPr>
          </a:p>
          <a:p>
            <a:pPr marL="759143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calculating the slopes </a:t>
            </a:r>
            <a:r>
              <a:rPr lang="en-US" dirty="0"/>
              <a:t>of the tangent lines to the integral curves at the </a:t>
            </a:r>
            <a:r>
              <a:rPr lang="en-US" dirty="0" smtClean="0"/>
              <a:t>grid-points:  above right</a:t>
            </a:r>
            <a:endParaRPr lang="en-US" dirty="0"/>
          </a:p>
          <a:p>
            <a:pPr marL="759143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drawing small segments </a:t>
            </a:r>
            <a:r>
              <a:rPr lang="en-US" dirty="0"/>
              <a:t>of those tangent lines through the chosen </a:t>
            </a:r>
            <a:r>
              <a:rPr lang="en-US" dirty="0" smtClean="0"/>
              <a:t>points:  right</a:t>
            </a:r>
          </a:p>
          <a:p>
            <a:pPr marL="301943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267200" cy="29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68414"/>
            <a:ext cx="229362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7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Continued with Integral Curves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1" y="2679192"/>
            <a:ext cx="3505200" cy="37978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you have trouble envisioning the integral curves, you may want to draw tangent line segments at more grid-points, but it is a lot of work (original on left, more grid-points on right).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should help you see the general shape of the integral curves (below).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107" y="1981200"/>
            <a:ext cx="541189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53174"/>
            <a:ext cx="2176091" cy="227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9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general solution for the differential equation </a:t>
            </a:r>
            <a:r>
              <a:rPr lang="en-US" dirty="0" smtClean="0"/>
              <a:t>on the previous slides </a:t>
            </a:r>
            <a:r>
              <a:rPr lang="en-US" dirty="0" smtClean="0">
                <a:solidFill>
                  <a:srgbClr val="FF0000"/>
                </a:solidFill>
              </a:rPr>
              <a:t>y’ = y – x is:</a:t>
            </a:r>
          </a:p>
          <a:p>
            <a:pPr marL="301943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y = x + 1 + </a:t>
            </a:r>
            <a:r>
              <a:rPr lang="en-US" dirty="0" err="1" smtClean="0">
                <a:solidFill>
                  <a:srgbClr val="FF0000"/>
                </a:solidFill>
              </a:rPr>
              <a:t>Ce</a:t>
            </a:r>
            <a:r>
              <a:rPr lang="en-US" baseline="30000" dirty="0" err="1" smtClean="0">
                <a:solidFill>
                  <a:srgbClr val="FF0000"/>
                </a:solidFill>
              </a:rPr>
              <a:t>x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If we were to continue in Chapter 8 (Section 8.4) we would find out how to solve for that exactly.  However, as we discussed, differential equations comprise entire courses in college.  Therefore, we must stop somewhere.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6629400" cy="1252728"/>
          </a:xfrm>
        </p:spPr>
        <p:txBody>
          <a:bodyPr/>
          <a:lstStyle/>
          <a:p>
            <a:r>
              <a:rPr lang="en-US" dirty="0" smtClean="0"/>
              <a:t>Euler’s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2675466"/>
                <a:ext cx="7408333" cy="395393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This graph helps us develop a method for approximating the solution to the initial-value problem 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numerically.</a:t>
                </a:r>
              </a:p>
              <a:p>
                <a:r>
                  <a:rPr lang="en-US" dirty="0" smtClean="0"/>
                  <a:t>We will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choose some small increment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as we did in some sections last year and approximate y(x) at multiple values, starting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which will look like: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Et cetera</a:t>
                </a:r>
              </a:p>
              <a:p>
                <a:r>
                  <a:rPr lang="en-US" dirty="0" smtClean="0"/>
                  <a:t>NOTE:  Other, better methods, often use Euler’s Method as a starting point.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2675466"/>
                <a:ext cx="7408333" cy="3953933"/>
              </a:xfrm>
              <a:blipFill rotWithShape="1">
                <a:blip r:embed="rId2"/>
                <a:stretch>
                  <a:fillRect l="-1070" t="-3086" r="-1811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2176091" cy="227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9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590</TotalTime>
  <Words>743</Words>
  <Application>Microsoft Office PowerPoint</Application>
  <PresentationFormat>On-screen Show (4:3)</PresentationFormat>
  <Paragraphs>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Cambria Math</vt:lpstr>
      <vt:lpstr>Candara</vt:lpstr>
      <vt:lpstr>Symbol</vt:lpstr>
      <vt:lpstr>Wingdings</vt:lpstr>
      <vt:lpstr>Waveform</vt:lpstr>
      <vt:lpstr>Section 8.3</vt:lpstr>
      <vt:lpstr>All graphics are attributed to:</vt:lpstr>
      <vt:lpstr>Introduction</vt:lpstr>
      <vt:lpstr>Functions of Two Variables</vt:lpstr>
      <vt:lpstr>Slope Fields Involving Two Variables</vt:lpstr>
      <vt:lpstr>Example:  Slope Field Involving Two Variables</vt:lpstr>
      <vt:lpstr>Example Continued with Integral Curves </vt:lpstr>
      <vt:lpstr>General Solution</vt:lpstr>
      <vt:lpstr>Euler’s Method</vt:lpstr>
      <vt:lpstr>Euler’s Method con’t Using a Simpler Graph</vt:lpstr>
      <vt:lpstr>Formal Description of Euler’s Method</vt:lpstr>
      <vt:lpstr>Example:  Use Euler’s Method with a step size of 0.1 to make a table to approximate values of the solution of the initial-value problem y’ = y-x , y(0) = 2 over the interval [0,1]. </vt:lpstr>
      <vt:lpstr>Why we need Euler’s Method</vt:lpstr>
      <vt:lpstr>Accuracy of Euler’s Method</vt:lpstr>
      <vt:lpstr>Absolute Error and Percentage Error</vt:lpstr>
      <vt:lpstr>Euler Approximation Error Example</vt:lpstr>
      <vt:lpstr>The End</vt:lpstr>
      <vt:lpstr>Exercise #3</vt:lpstr>
      <vt:lpstr>Exercise #3 All in One Graph</vt:lpstr>
      <vt:lpstr>Exercise #6</vt:lpstr>
      <vt:lpstr>Exercise #6 Matching</vt:lpstr>
      <vt:lpstr>Exercise #17</vt:lpstr>
      <vt:lpstr>Solution to #17b</vt:lpstr>
      <vt:lpstr>My mom’s birthday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8.3</dc:title>
  <dc:creator>Lewis, Deborah</dc:creator>
  <cp:lastModifiedBy>Lewis, Deborah</cp:lastModifiedBy>
  <cp:revision>19</cp:revision>
  <dcterms:created xsi:type="dcterms:W3CDTF">2014-07-10T18:46:02Z</dcterms:created>
  <dcterms:modified xsi:type="dcterms:W3CDTF">2016-08-17T15:38:49Z</dcterms:modified>
</cp:coreProperties>
</file>